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14"/>
  </p:notesMasterIdLst>
  <p:handoutMasterIdLst>
    <p:handoutMasterId r:id="rId15"/>
  </p:handoutMasterIdLst>
  <p:sldIdLst>
    <p:sldId id="257" r:id="rId5"/>
    <p:sldId id="261" r:id="rId6"/>
    <p:sldId id="266" r:id="rId7"/>
    <p:sldId id="276" r:id="rId8"/>
    <p:sldId id="280" r:id="rId9"/>
    <p:sldId id="281" r:id="rId10"/>
    <p:sldId id="278" r:id="rId11"/>
    <p:sldId id="279" r:id="rId12"/>
    <p:sldId id="27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4833"/>
    <a:srgbClr val="EFEDE3"/>
    <a:srgbClr val="20261F"/>
    <a:srgbClr val="3C372C"/>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28"/>
  </p:normalViewPr>
  <p:slideViewPr>
    <p:cSldViewPr snapToGrid="0" snapToObjects="1">
      <p:cViewPr varScale="1">
        <p:scale>
          <a:sx n="86" d="100"/>
          <a:sy n="86" d="100"/>
        </p:scale>
        <p:origin x="562" y="67"/>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7/9/2023</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7/9/2023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2</a:t>
            </a:fld>
            <a:endParaRPr lang="en-US" dirty="0"/>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3</a:t>
            </a:fld>
            <a:endParaRPr lang="en-US" dirty="0"/>
          </a:p>
        </p:txBody>
      </p:sp>
    </p:spTree>
    <p:extLst>
      <p:ext uri="{BB962C8B-B14F-4D97-AF65-F5344CB8AC3E}">
        <p14:creationId xmlns:p14="http://schemas.microsoft.com/office/powerpoint/2010/main" val="280588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4</a:t>
            </a:fld>
            <a:endParaRPr lang="en-US" dirty="0"/>
          </a:p>
        </p:txBody>
      </p:sp>
    </p:spTree>
    <p:extLst>
      <p:ext uri="{BB962C8B-B14F-4D97-AF65-F5344CB8AC3E}">
        <p14:creationId xmlns:p14="http://schemas.microsoft.com/office/powerpoint/2010/main" val="4027437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8</a:t>
            </a:fld>
            <a:endParaRPr lang="en-US" dirty="0"/>
          </a:p>
        </p:txBody>
      </p:sp>
    </p:spTree>
    <p:extLst>
      <p:ext uri="{BB962C8B-B14F-4D97-AF65-F5344CB8AC3E}">
        <p14:creationId xmlns:p14="http://schemas.microsoft.com/office/powerpoint/2010/main" val="1332392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9</a:t>
            </a:fld>
            <a:endParaRPr lang="en-US" dirty="0"/>
          </a:p>
        </p:txBody>
      </p:sp>
    </p:spTree>
    <p:extLst>
      <p:ext uri="{BB962C8B-B14F-4D97-AF65-F5344CB8AC3E}">
        <p14:creationId xmlns:p14="http://schemas.microsoft.com/office/powerpoint/2010/main" val="497408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7/9/2023</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7/9/2023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7/9/2023</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7/9/2023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7/9/2023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7/9/2023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7/9/2023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7/9/2023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7/9/2023</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7/9/2023</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hdphoto" Target="../media/hdphoto1.wdp"/><Relationship Id="rId7" Type="http://schemas.openxmlformats.org/officeDocument/2006/relationships/image" Target="../media/image21.sv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lablab.ai/event/google-vertex-ai-hackathon/tomekmicha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58"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3090621" y="1666631"/>
            <a:ext cx="6067500" cy="1086237"/>
          </a:xfrm>
        </p:spPr>
        <p:txBody>
          <a:bodyPr>
            <a:normAutofit/>
          </a:bodyPr>
          <a:lstStyle/>
          <a:p>
            <a:r>
              <a:rPr lang="pl-PL" dirty="0">
                <a:solidFill>
                  <a:schemeClr val="bg2"/>
                </a:solidFill>
                <a:latin typeface="Constantia" panose="02030602050306030303" pitchFamily="18" charset="0"/>
                <a:cs typeface="Calibri Light" panose="020F0302020204030204" pitchFamily="34" charset="0"/>
              </a:rPr>
              <a:t>TRAVEL AI</a:t>
            </a:r>
            <a:endParaRPr lang="en-US" dirty="0">
              <a:solidFill>
                <a:schemeClr val="bg2"/>
              </a:solidFill>
              <a:latin typeface="Constantia" panose="02030602050306030303" pitchFamily="18" charset="0"/>
              <a:cs typeface="Calibri Light" panose="020F0302020204030204" pitchFamily="34" charset="0"/>
            </a:endParaRPr>
          </a:p>
        </p:txBody>
      </p:sp>
      <p:sp>
        <p:nvSpPr>
          <p:cNvPr id="17" name="TextBox 16">
            <a:extLst>
              <a:ext uri="{FF2B5EF4-FFF2-40B4-BE49-F238E27FC236}">
                <a16:creationId xmlns:a16="http://schemas.microsoft.com/office/drawing/2014/main" id="{562B9400-777F-901B-252C-113461865A55}"/>
              </a:ext>
            </a:extLst>
          </p:cNvPr>
          <p:cNvSpPr txBox="1"/>
          <p:nvPr/>
        </p:nvSpPr>
        <p:spPr>
          <a:xfrm>
            <a:off x="7910004" y="6312023"/>
            <a:ext cx="4503679" cy="400110"/>
          </a:xfrm>
          <a:prstGeom prst="rect">
            <a:avLst/>
          </a:prstGeom>
          <a:noFill/>
        </p:spPr>
        <p:txBody>
          <a:bodyPr wrap="square" rtlCol="0">
            <a:spAutoFit/>
          </a:bodyPr>
          <a:lstStyle/>
          <a:p>
            <a:r>
              <a:rPr lang="en-US" sz="2000" b="0" i="1" dirty="0">
                <a:solidFill>
                  <a:schemeClr val="bg1"/>
                </a:solidFill>
                <a:latin typeface="Segoe UI Light" panose="020B0502040204020203" pitchFamily="34" charset="0"/>
                <a:cs typeface="Segoe UI Light" panose="020B0502040204020203" pitchFamily="34" charset="0"/>
              </a:rPr>
              <a:t>Your Personalized Journey Unleashed</a:t>
            </a:r>
            <a:endParaRPr lang="en-US" sz="2000" i="1"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546580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80607" y="759840"/>
            <a:ext cx="6176776" cy="761260"/>
          </a:xfrm>
        </p:spPr>
        <p:txBody>
          <a:bodyPr vert="horz" lIns="91440" tIns="45720" rIns="91440" bIns="45720" rtlCol="0" anchor="t">
            <a:normAutofit/>
          </a:bodyPr>
          <a:lstStyle/>
          <a:p>
            <a:r>
              <a:rPr lang="pl-PL" dirty="0">
                <a:latin typeface="Constantia" panose="02030602050306030303" pitchFamily="18" charset="0"/>
              </a:rPr>
              <a:t>Problem</a:t>
            </a:r>
            <a:endParaRPr lang="en-US" dirty="0">
              <a:latin typeface="Constantia" panose="02030602050306030303" pitchFamily="18" charset="0"/>
            </a:endParaRP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Content Placeholder 3">
            <a:extLst>
              <a:ext uri="{FF2B5EF4-FFF2-40B4-BE49-F238E27FC236}">
                <a16:creationId xmlns:a16="http://schemas.microsoft.com/office/drawing/2014/main" id="{92FBFF20-DF5D-3512-EB31-E865B108CE9F}"/>
              </a:ext>
            </a:extLst>
          </p:cNvPr>
          <p:cNvSpPr>
            <a:spLocks noGrp="1"/>
          </p:cNvSpPr>
          <p:nvPr>
            <p:ph sz="half" idx="2"/>
          </p:nvPr>
        </p:nvSpPr>
        <p:spPr>
          <a:xfrm>
            <a:off x="5043017" y="1831021"/>
            <a:ext cx="6324737" cy="4150680"/>
          </a:xfrm>
        </p:spPr>
        <p:txBody>
          <a:bodyPr>
            <a:normAutofit/>
          </a:bodyPr>
          <a:lstStyle/>
          <a:p>
            <a:pPr marL="0" indent="0">
              <a:buNone/>
            </a:pPr>
            <a:r>
              <a:rPr lang="en-US" dirty="0">
                <a:latin typeface="Constantia" panose="02030602050306030303" pitchFamily="18" charset="0"/>
              </a:rPr>
              <a:t>In today's fast-paced world, travelers often face the overwhelming task of planning their trips. </a:t>
            </a:r>
            <a:endParaRPr lang="pl-PL" dirty="0">
              <a:latin typeface="Constantia" panose="02030602050306030303" pitchFamily="18" charset="0"/>
            </a:endParaRPr>
          </a:p>
          <a:p>
            <a:pPr marL="0" indent="0">
              <a:buNone/>
            </a:pPr>
            <a:endParaRPr lang="pl-PL" dirty="0">
              <a:latin typeface="Constantia" panose="02030602050306030303" pitchFamily="18" charset="0"/>
            </a:endParaRPr>
          </a:p>
          <a:p>
            <a:pPr marL="0" indent="0">
              <a:buNone/>
            </a:pPr>
            <a:r>
              <a:rPr lang="en-US" dirty="0">
                <a:latin typeface="Constantia" panose="02030602050306030303" pitchFamily="18" charset="0"/>
              </a:rPr>
              <a:t>Traditional methods can be time-consuming, generic, and lack personalization. </a:t>
            </a:r>
            <a:endParaRPr lang="pl-PL" dirty="0">
              <a:latin typeface="Constantia" panose="02030602050306030303" pitchFamily="18" charset="0"/>
            </a:endParaRPr>
          </a:p>
          <a:p>
            <a:pPr marL="0" indent="0">
              <a:buNone/>
            </a:pPr>
            <a:endParaRPr lang="pl-PL" dirty="0">
              <a:latin typeface="Constantia" panose="02030602050306030303" pitchFamily="18" charset="0"/>
            </a:endParaRPr>
          </a:p>
          <a:p>
            <a:pPr marL="0" indent="0">
              <a:buNone/>
            </a:pPr>
            <a:r>
              <a:rPr lang="en-US" dirty="0">
                <a:latin typeface="Constantia" panose="02030602050306030303" pitchFamily="18" charset="0"/>
              </a:rPr>
              <a:t>We recognized the need for a solution that caters to individual preferences, saving time and ensuring truly memorable experiences.</a:t>
            </a:r>
          </a:p>
        </p:txBody>
      </p:sp>
    </p:spTree>
    <p:extLst>
      <p:ext uri="{BB962C8B-B14F-4D97-AF65-F5344CB8AC3E}">
        <p14:creationId xmlns:p14="http://schemas.microsoft.com/office/powerpoint/2010/main" val="107679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an looking at snow capped mountains">
            <a:extLst>
              <a:ext uri="{FF2B5EF4-FFF2-40B4-BE49-F238E27FC236}">
                <a16:creationId xmlns:a16="http://schemas.microsoft.com/office/drawing/2014/main" id="{CB65CD91-F5B7-D446-9C8C-8E7FD1C4D43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82" r="-1" b="-1"/>
          <a:stretch/>
        </p:blipFill>
        <p:spPr>
          <a:xfrm>
            <a:off x="4599773" y="10"/>
            <a:ext cx="7592227" cy="6857614"/>
          </a:xfrm>
          <a:prstGeom prst="rect">
            <a:avLst/>
          </a:prstGeom>
        </p:spPr>
      </p:pic>
      <p:sp>
        <p:nvSpPr>
          <p:cNvPr id="22" name="Rectangle 21">
            <a:extLst>
              <a:ext uri="{FF2B5EF4-FFF2-40B4-BE49-F238E27FC236}">
                <a16:creationId xmlns:a16="http://schemas.microsoft.com/office/drawing/2014/main" id="{6D043292-708B-4F69-AE72-8FB56C6E8E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5009384" y="813816"/>
            <a:ext cx="6176776" cy="787893"/>
          </a:xfrm>
        </p:spPr>
        <p:txBody>
          <a:bodyPr>
            <a:normAutofit/>
          </a:bodyPr>
          <a:lstStyle/>
          <a:p>
            <a:r>
              <a:rPr lang="pl-PL" dirty="0">
                <a:latin typeface="Constantia" panose="02030602050306030303" pitchFamily="18" charset="0"/>
              </a:rPr>
              <a:t>Meet Travel AI</a:t>
            </a:r>
            <a:endParaRPr lang="en-US" dirty="0">
              <a:latin typeface="Constantia" panose="02030602050306030303" pitchFamily="18" charset="0"/>
            </a:endParaRPr>
          </a:p>
        </p:txBody>
      </p:sp>
      <p:pic>
        <p:nvPicPr>
          <p:cNvPr id="8" name="Picture 7" descr="Person carrying rolling luggage">
            <a:extLst>
              <a:ext uri="{FF2B5EF4-FFF2-40B4-BE49-F238E27FC236}">
                <a16:creationId xmlns:a16="http://schemas.microsoft.com/office/drawing/2014/main" id="{3E07AA5F-8072-9541-85CB-0C9A4C1EBCD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47" b="-2"/>
          <a:stretch/>
        </p:blipFill>
        <p:spPr>
          <a:xfrm>
            <a:off x="20" y="10"/>
            <a:ext cx="4379956" cy="3428990"/>
          </a:xfrm>
          <a:prstGeom prst="rect">
            <a:avLst/>
          </a:prstGeom>
        </p:spPr>
      </p:pic>
      <p:pic>
        <p:nvPicPr>
          <p:cNvPr id="4" name="Picture 3" descr="Woman looking at mountains">
            <a:extLst>
              <a:ext uri="{FF2B5EF4-FFF2-40B4-BE49-F238E27FC236}">
                <a16:creationId xmlns:a16="http://schemas.microsoft.com/office/drawing/2014/main" id="{2A8AB22A-14EA-F842-BE52-8E0EC555C53F}"/>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23" r="2" b="2"/>
          <a:stretch/>
        </p:blipFill>
        <p:spPr>
          <a:xfrm>
            <a:off x="20" y="3429000"/>
            <a:ext cx="4373525" cy="3429000"/>
          </a:xfrm>
          <a:prstGeom prst="rect">
            <a:avLst/>
          </a:prstGeom>
        </p:spPr>
      </p:pic>
      <p:sp>
        <p:nvSpPr>
          <p:cNvPr id="24" name="Rectangle 23">
            <a:extLst>
              <a:ext uri="{FF2B5EF4-FFF2-40B4-BE49-F238E27FC236}">
                <a16:creationId xmlns:a16="http://schemas.microsoft.com/office/drawing/2014/main" id="{9F01DDB9-C75C-44C2-9331-356EAF9C0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14700"/>
            <a:ext cx="4373545"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2C017B3-7B7A-4C5A-A3E9-09EC1428B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Content Placeholder 4">
            <a:extLst>
              <a:ext uri="{FF2B5EF4-FFF2-40B4-BE49-F238E27FC236}">
                <a16:creationId xmlns:a16="http://schemas.microsoft.com/office/drawing/2014/main" id="{B4D4CA7C-2FE0-F8CD-3CA9-AD39F514DFCB}"/>
              </a:ext>
            </a:extLst>
          </p:cNvPr>
          <p:cNvSpPr>
            <a:spLocks noGrp="1"/>
          </p:cNvSpPr>
          <p:nvPr>
            <p:ph idx="1"/>
          </p:nvPr>
        </p:nvSpPr>
        <p:spPr>
          <a:xfrm>
            <a:off x="4834469" y="2076451"/>
            <a:ext cx="6881704" cy="3762374"/>
          </a:xfrm>
        </p:spPr>
        <p:txBody>
          <a:bodyPr>
            <a:normAutofit/>
          </a:bodyPr>
          <a:lstStyle/>
          <a:p>
            <a:pPr marL="0" indent="0">
              <a:buNone/>
            </a:pPr>
            <a:r>
              <a:rPr lang="en-US" dirty="0">
                <a:latin typeface="Constantia" panose="02030602050306030303" pitchFamily="18" charset="0"/>
              </a:rPr>
              <a:t>Travel AI is a state-of-the-art application that harnesses the power of artificial intelligence to generate personalized tours.</a:t>
            </a:r>
            <a:endParaRPr lang="pl-PL" dirty="0">
              <a:latin typeface="Constantia" panose="02030602050306030303" pitchFamily="18" charset="0"/>
            </a:endParaRPr>
          </a:p>
          <a:p>
            <a:pPr marL="0" indent="0">
              <a:buNone/>
            </a:pPr>
            <a:endParaRPr lang="pl-PL" dirty="0">
              <a:latin typeface="Constantia" panose="02030602050306030303" pitchFamily="18" charset="0"/>
            </a:endParaRPr>
          </a:p>
          <a:p>
            <a:pPr marL="0" indent="0">
              <a:buNone/>
            </a:pPr>
            <a:r>
              <a:rPr lang="en-US" dirty="0">
                <a:latin typeface="Constantia" panose="02030602050306030303" pitchFamily="18" charset="0"/>
              </a:rPr>
              <a:t>Our app empowers you to create a tailor-made itinerary based on your unique interests, preferences, and desired destinations. </a:t>
            </a:r>
            <a:endParaRPr lang="pl-PL" dirty="0">
              <a:latin typeface="Constantia" panose="02030602050306030303" pitchFamily="18" charset="0"/>
            </a:endParaRPr>
          </a:p>
          <a:p>
            <a:pPr marL="0" indent="0">
              <a:buNone/>
            </a:pPr>
            <a:endParaRPr lang="pl-PL" dirty="0">
              <a:latin typeface="Constantia" panose="02030602050306030303" pitchFamily="18" charset="0"/>
            </a:endParaRPr>
          </a:p>
          <a:p>
            <a:pPr marL="0" indent="0">
              <a:buNone/>
            </a:pPr>
            <a:r>
              <a:rPr lang="en-US" dirty="0">
                <a:latin typeface="Constantia" panose="02030602050306030303" pitchFamily="18" charset="0"/>
              </a:rPr>
              <a:t>Say goodbye to one-size-fits-all tours and embrace the freedom to design your dream journey.</a:t>
            </a:r>
          </a:p>
        </p:txBody>
      </p:sp>
    </p:spTree>
    <p:extLst>
      <p:ext uri="{BB962C8B-B14F-4D97-AF65-F5344CB8AC3E}">
        <p14:creationId xmlns:p14="http://schemas.microsoft.com/office/powerpoint/2010/main" val="84412896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B221945-B171-5D0C-3A60-D31F3FD0B7D5}"/>
              </a:ext>
            </a:extLst>
          </p:cNvPr>
          <p:cNvSpPr txBox="1">
            <a:spLocks/>
          </p:cNvSpPr>
          <p:nvPr/>
        </p:nvSpPr>
        <p:spPr>
          <a:xfrm>
            <a:off x="1056280" y="388431"/>
            <a:ext cx="6176776" cy="76126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pl-PL" dirty="0">
                <a:latin typeface="Constantia" panose="02030602050306030303" pitchFamily="18" charset="0"/>
              </a:rPr>
              <a:t>How it works</a:t>
            </a:r>
            <a:endParaRPr lang="en-US" dirty="0">
              <a:latin typeface="Constantia" panose="02030602050306030303" pitchFamily="18" charset="0"/>
            </a:endParaRPr>
          </a:p>
        </p:txBody>
      </p:sp>
      <p:sp>
        <p:nvSpPr>
          <p:cNvPr id="10" name="TextBox 9">
            <a:extLst>
              <a:ext uri="{FF2B5EF4-FFF2-40B4-BE49-F238E27FC236}">
                <a16:creationId xmlns:a16="http://schemas.microsoft.com/office/drawing/2014/main" id="{A2460528-9AC7-10A5-0CDA-00048E612457}"/>
              </a:ext>
            </a:extLst>
          </p:cNvPr>
          <p:cNvSpPr txBox="1"/>
          <p:nvPr/>
        </p:nvSpPr>
        <p:spPr>
          <a:xfrm>
            <a:off x="1056280" y="641908"/>
            <a:ext cx="10802345" cy="2043684"/>
          </a:xfrm>
          <a:prstGeom prst="rect">
            <a:avLst/>
          </a:prstGeom>
        </p:spPr>
        <p:txBody>
          <a:bodyPr>
            <a:noAutofit/>
          </a:bodyPr>
          <a:lstStyle>
            <a:defPPr>
              <a:defRPr lang="en-US"/>
            </a:defPPr>
            <a:lvl1pPr indent="0" defTabSz="914400">
              <a:lnSpc>
                <a:spcPct val="94000"/>
              </a:lnSpc>
              <a:spcBef>
                <a:spcPts val="1000"/>
              </a:spcBef>
              <a:spcAft>
                <a:spcPts val="200"/>
              </a:spcAft>
              <a:buFont typeface="Franklin Gothic Book" panose="020B0503020102020204" pitchFamily="34" charset="0"/>
              <a:buNone/>
              <a:defRPr sz="2000" baseline="0">
                <a:solidFill>
                  <a:schemeClr val="tx2"/>
                </a:solidFill>
                <a:latin typeface="Constantia" panose="02030602050306030303" pitchFamily="18" charset="0"/>
              </a:defRPr>
            </a:lvl1pPr>
            <a:lvl2pPr marL="914400" indent="-384048" defTabSz="914400">
              <a:lnSpc>
                <a:spcPct val="94000"/>
              </a:lnSpc>
              <a:spcBef>
                <a:spcPts val="500"/>
              </a:spcBef>
              <a:spcAft>
                <a:spcPts val="200"/>
              </a:spcAft>
              <a:buFont typeface="Franklin Gothic Book" panose="020B0503020102020204" pitchFamily="34" charset="0"/>
              <a:buChar char="–"/>
              <a:defRPr sz="2000" i="1" baseline="0">
                <a:solidFill>
                  <a:schemeClr val="tx2"/>
                </a:solidFill>
              </a:defRPr>
            </a:lvl2pPr>
            <a:lvl3pPr marL="1371600" indent="-384048" defTabSz="914400">
              <a:lnSpc>
                <a:spcPct val="94000"/>
              </a:lnSpc>
              <a:spcBef>
                <a:spcPts val="500"/>
              </a:spcBef>
              <a:spcAft>
                <a:spcPts val="200"/>
              </a:spcAft>
              <a:buFont typeface="Franklin Gothic Book" panose="020B0503020102020204" pitchFamily="34" charset="0"/>
              <a:buChar char="■"/>
              <a:defRPr baseline="0">
                <a:solidFill>
                  <a:schemeClr val="tx2"/>
                </a:solidFill>
              </a:defRPr>
            </a:lvl3pPr>
            <a:lvl4pPr marL="1828800" indent="-384048" defTabSz="914400">
              <a:lnSpc>
                <a:spcPct val="94000"/>
              </a:lnSpc>
              <a:spcBef>
                <a:spcPts val="500"/>
              </a:spcBef>
              <a:spcAft>
                <a:spcPts val="200"/>
              </a:spcAft>
              <a:buFont typeface="Franklin Gothic Book" panose="020B0503020102020204" pitchFamily="34" charset="0"/>
              <a:buChar char="–"/>
              <a:defRPr i="1" baseline="0">
                <a:solidFill>
                  <a:schemeClr val="tx2"/>
                </a:solidFill>
              </a:defRPr>
            </a:lvl4pPr>
            <a:lvl5pPr marL="2286000" indent="-384048" defTabSz="914400">
              <a:lnSpc>
                <a:spcPct val="94000"/>
              </a:lnSpc>
              <a:spcBef>
                <a:spcPts val="500"/>
              </a:spcBef>
              <a:spcAft>
                <a:spcPts val="200"/>
              </a:spcAft>
              <a:buFont typeface="Franklin Gothic Book" panose="020B0503020102020204" pitchFamily="34" charset="0"/>
              <a:buChar char="■"/>
              <a:defRPr sz="1600" baseline="0">
                <a:solidFill>
                  <a:schemeClr val="tx2"/>
                </a:solidFill>
              </a:defRPr>
            </a:lvl5pPr>
            <a:lvl6pPr marL="2743200" indent="-384048" defTabSz="914400">
              <a:lnSpc>
                <a:spcPct val="94000"/>
              </a:lnSpc>
              <a:spcBef>
                <a:spcPts val="500"/>
              </a:spcBef>
              <a:spcAft>
                <a:spcPts val="200"/>
              </a:spcAft>
              <a:buFont typeface="Franklin Gothic Book" panose="020B0503020102020204" pitchFamily="34" charset="0"/>
              <a:buChar char="–"/>
              <a:defRPr sz="1600" i="1" baseline="0">
                <a:solidFill>
                  <a:schemeClr val="tx2"/>
                </a:solidFill>
              </a:defRPr>
            </a:lvl6pPr>
            <a:lvl7pPr marL="3200400" indent="-384048" defTabSz="914400">
              <a:lnSpc>
                <a:spcPct val="94000"/>
              </a:lnSpc>
              <a:spcBef>
                <a:spcPts val="500"/>
              </a:spcBef>
              <a:spcAft>
                <a:spcPts val="200"/>
              </a:spcAft>
              <a:buFont typeface="Franklin Gothic Book" panose="020B0503020102020204" pitchFamily="34" charset="0"/>
              <a:buChar char="■"/>
              <a:defRPr sz="1400" baseline="0">
                <a:solidFill>
                  <a:schemeClr val="tx2"/>
                </a:solidFill>
              </a:defRPr>
            </a:lvl7pPr>
            <a:lvl8pPr marL="3657600" indent="-384048" defTabSz="914400">
              <a:lnSpc>
                <a:spcPct val="94000"/>
              </a:lnSpc>
              <a:spcBef>
                <a:spcPts val="500"/>
              </a:spcBef>
              <a:spcAft>
                <a:spcPts val="200"/>
              </a:spcAft>
              <a:buFont typeface="Franklin Gothic Book" panose="020B0503020102020204" pitchFamily="34" charset="0"/>
              <a:buChar char="–"/>
              <a:defRPr sz="1400" i="1" baseline="0">
                <a:solidFill>
                  <a:schemeClr val="tx2"/>
                </a:solidFill>
              </a:defRPr>
            </a:lvl8pPr>
            <a:lvl9pPr marL="4114800" indent="-384048" defTabSz="914400">
              <a:lnSpc>
                <a:spcPct val="94000"/>
              </a:lnSpc>
              <a:spcBef>
                <a:spcPts val="500"/>
              </a:spcBef>
              <a:spcAft>
                <a:spcPts val="200"/>
              </a:spcAft>
              <a:buFont typeface="Franklin Gothic Book" panose="020B0503020102020204" pitchFamily="34" charset="0"/>
              <a:buChar char="■"/>
              <a:defRPr sz="1400" baseline="0">
                <a:solidFill>
                  <a:schemeClr val="tx2"/>
                </a:solidFill>
              </a:defRPr>
            </a:lvl9pPr>
          </a:lstStyle>
          <a:p>
            <a:endParaRPr lang="en-US" sz="1800" dirty="0"/>
          </a:p>
          <a:p>
            <a:r>
              <a:rPr lang="en-US" sz="1800" b="1" dirty="0"/>
              <a:t>Travel AI </a:t>
            </a:r>
            <a:r>
              <a:rPr lang="en-US" sz="1800" dirty="0"/>
              <a:t>utilizes advanced algorithms to generate a personalized itinerary based on the user's destination and journey preferences.</a:t>
            </a:r>
            <a:r>
              <a:rPr lang="pl-PL" sz="1800" dirty="0"/>
              <a:t> </a:t>
            </a:r>
            <a:r>
              <a:rPr lang="en-US" sz="1800" dirty="0"/>
              <a:t>By harnessing the powerful capabilities of Google Vertex AI, our application generates a recommended tour based on the user's location and provided preferences.</a:t>
            </a:r>
            <a:r>
              <a:rPr lang="pl-PL" sz="1800" dirty="0"/>
              <a:t> </a:t>
            </a:r>
            <a:r>
              <a:rPr lang="en-US" sz="1800" dirty="0"/>
              <a:t>Additionally, we enrich the personalized itinerary by incorporating data obtained through the Google Maps API, providing users with comprehensive information to enhance their exploration and understanding of the tour recommendations.</a:t>
            </a:r>
            <a:endParaRPr lang="pl-PL" sz="1800" dirty="0"/>
          </a:p>
        </p:txBody>
      </p:sp>
      <p:cxnSp>
        <p:nvCxnSpPr>
          <p:cNvPr id="13" name="Straight Arrow Connector 12">
            <a:extLst>
              <a:ext uri="{FF2B5EF4-FFF2-40B4-BE49-F238E27FC236}">
                <a16:creationId xmlns:a16="http://schemas.microsoft.com/office/drawing/2014/main" id="{EBBD1FEA-1860-4567-9240-96FFA46A4E7A}"/>
              </a:ext>
            </a:extLst>
          </p:cNvPr>
          <p:cNvCxnSpPr>
            <a:cxnSpLocks/>
          </p:cNvCxnSpPr>
          <p:nvPr/>
        </p:nvCxnSpPr>
        <p:spPr>
          <a:xfrm>
            <a:off x="2733805" y="4502340"/>
            <a:ext cx="14571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A Step-by-Step Guide to Training a Model on Google Cloud's Vertex AI | by  Eileen Pangu | Better Programming">
            <a:extLst>
              <a:ext uri="{FF2B5EF4-FFF2-40B4-BE49-F238E27FC236}">
                <a16:creationId xmlns:a16="http://schemas.microsoft.com/office/drawing/2014/main" id="{C7533C7D-EF19-9617-8904-BF71787D1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9039" y="2869768"/>
            <a:ext cx="1336412" cy="1333807"/>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F71EE18F-F63E-E770-E73E-A2A659FCAE29}"/>
              </a:ext>
            </a:extLst>
          </p:cNvPr>
          <p:cNvCxnSpPr>
            <a:cxnSpLocks/>
          </p:cNvCxnSpPr>
          <p:nvPr/>
        </p:nvCxnSpPr>
        <p:spPr>
          <a:xfrm>
            <a:off x="13997839" y="7613968"/>
            <a:ext cx="221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Google Maps Logo and symbol, meaning, history, PNG, brand">
            <a:extLst>
              <a:ext uri="{FF2B5EF4-FFF2-40B4-BE49-F238E27FC236}">
                <a16:creationId xmlns:a16="http://schemas.microsoft.com/office/drawing/2014/main" id="{13936510-C0EF-EA50-2264-1EEF02010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3030" y="5178334"/>
            <a:ext cx="1608430" cy="94164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B4FCA5A3-CAC5-C596-B89E-681D8DD446B7}"/>
              </a:ext>
            </a:extLst>
          </p:cNvPr>
          <p:cNvCxnSpPr>
            <a:cxnSpLocks/>
          </p:cNvCxnSpPr>
          <p:nvPr/>
        </p:nvCxnSpPr>
        <p:spPr>
          <a:xfrm flipV="1">
            <a:off x="8255529" y="3667229"/>
            <a:ext cx="963844" cy="417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F5E644C-CA31-C098-B02E-D0118C363B7F}"/>
              </a:ext>
            </a:extLst>
          </p:cNvPr>
          <p:cNvCxnSpPr>
            <a:cxnSpLocks/>
          </p:cNvCxnSpPr>
          <p:nvPr/>
        </p:nvCxnSpPr>
        <p:spPr>
          <a:xfrm flipH="1">
            <a:off x="2736246" y="4642354"/>
            <a:ext cx="14547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B43CD6F-0C67-F1F3-E200-E9DBFAA76423}"/>
              </a:ext>
            </a:extLst>
          </p:cNvPr>
          <p:cNvCxnSpPr>
            <a:cxnSpLocks/>
          </p:cNvCxnSpPr>
          <p:nvPr/>
        </p:nvCxnSpPr>
        <p:spPr>
          <a:xfrm flipH="1">
            <a:off x="8255529" y="3822358"/>
            <a:ext cx="963844" cy="419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C176BD8-9CC7-78A8-76F9-153ADCCD79BF}"/>
              </a:ext>
            </a:extLst>
          </p:cNvPr>
          <p:cNvCxnSpPr>
            <a:cxnSpLocks/>
          </p:cNvCxnSpPr>
          <p:nvPr/>
        </p:nvCxnSpPr>
        <p:spPr>
          <a:xfrm>
            <a:off x="8289794" y="4934758"/>
            <a:ext cx="929579" cy="351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835E6E0-8D4C-51E6-5A2F-88F81267A948}"/>
              </a:ext>
            </a:extLst>
          </p:cNvPr>
          <p:cNvCxnSpPr>
            <a:cxnSpLocks/>
          </p:cNvCxnSpPr>
          <p:nvPr/>
        </p:nvCxnSpPr>
        <p:spPr>
          <a:xfrm flipH="1" flipV="1">
            <a:off x="8289794" y="5126708"/>
            <a:ext cx="929579" cy="360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41C9E17B-B191-079E-7F3A-5D7125DBC356}"/>
              </a:ext>
            </a:extLst>
          </p:cNvPr>
          <p:cNvSpPr txBox="1"/>
          <p:nvPr/>
        </p:nvSpPr>
        <p:spPr>
          <a:xfrm>
            <a:off x="2018636" y="4839780"/>
            <a:ext cx="708438" cy="338554"/>
          </a:xfrm>
          <a:prstGeom prst="rect">
            <a:avLst/>
          </a:prstGeom>
          <a:noFill/>
        </p:spPr>
        <p:txBody>
          <a:bodyPr wrap="square" rtlCol="0">
            <a:spAutoFit/>
          </a:bodyPr>
          <a:lstStyle/>
          <a:p>
            <a:r>
              <a:rPr lang="pl-PL" sz="1600" b="1" dirty="0">
                <a:latin typeface="Calibri Light" panose="020F0302020204030204" pitchFamily="34" charset="0"/>
                <a:cs typeface="Calibri Light" panose="020F0302020204030204" pitchFamily="34" charset="0"/>
              </a:rPr>
              <a:t>User</a:t>
            </a:r>
            <a:endParaRPr lang="en-US" sz="1600" b="1" dirty="0">
              <a:latin typeface="Calibri Light" panose="020F0302020204030204" pitchFamily="34" charset="0"/>
              <a:cs typeface="Calibri Light" panose="020F0302020204030204" pitchFamily="34" charset="0"/>
            </a:endParaRPr>
          </a:p>
        </p:txBody>
      </p:sp>
      <p:pic>
        <p:nvPicPr>
          <p:cNvPr id="80" name="Graphic 79" descr="User">
            <a:extLst>
              <a:ext uri="{FF2B5EF4-FFF2-40B4-BE49-F238E27FC236}">
                <a16:creationId xmlns:a16="http://schemas.microsoft.com/office/drawing/2014/main" id="{D749DBC4-7A3A-DF65-67FA-4FA47EA798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19405" y="4020358"/>
            <a:ext cx="914400" cy="914400"/>
          </a:xfrm>
          <a:prstGeom prst="rect">
            <a:avLst/>
          </a:prstGeom>
        </p:spPr>
      </p:pic>
      <p:pic>
        <p:nvPicPr>
          <p:cNvPr id="82" name="Graphic 81" descr="Internet">
            <a:extLst>
              <a:ext uri="{FF2B5EF4-FFF2-40B4-BE49-F238E27FC236}">
                <a16:creationId xmlns:a16="http://schemas.microsoft.com/office/drawing/2014/main" id="{E704CB41-D6DF-2EE7-46B7-B5320554CA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10561" y="3822358"/>
            <a:ext cx="914400" cy="914400"/>
          </a:xfrm>
          <a:prstGeom prst="rect">
            <a:avLst/>
          </a:prstGeom>
        </p:spPr>
      </p:pic>
      <p:sp>
        <p:nvSpPr>
          <p:cNvPr id="83" name="Rectangle: Rounded Corners 82">
            <a:extLst>
              <a:ext uri="{FF2B5EF4-FFF2-40B4-BE49-F238E27FC236}">
                <a16:creationId xmlns:a16="http://schemas.microsoft.com/office/drawing/2014/main" id="{830830F9-1041-F539-52D0-EDCB01F35861}"/>
              </a:ext>
            </a:extLst>
          </p:cNvPr>
          <p:cNvSpPr/>
          <p:nvPr/>
        </p:nvSpPr>
        <p:spPr>
          <a:xfrm>
            <a:off x="4447321" y="3718694"/>
            <a:ext cx="1226526" cy="1567291"/>
          </a:xfrm>
          <a:prstGeom prst="round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6C1EDEF1-E78C-B7D0-06A9-133F524D04D9}"/>
              </a:ext>
            </a:extLst>
          </p:cNvPr>
          <p:cNvSpPr txBox="1"/>
          <p:nvPr/>
        </p:nvSpPr>
        <p:spPr>
          <a:xfrm>
            <a:off x="4601868" y="4863683"/>
            <a:ext cx="1017273" cy="338554"/>
          </a:xfrm>
          <a:prstGeom prst="rect">
            <a:avLst/>
          </a:prstGeom>
          <a:noFill/>
        </p:spPr>
        <p:txBody>
          <a:bodyPr wrap="square" rtlCol="0">
            <a:spAutoFit/>
          </a:bodyPr>
          <a:lstStyle/>
          <a:p>
            <a:r>
              <a:rPr lang="pl-PL" sz="1600" b="1" dirty="0">
                <a:latin typeface="Calibri Light" panose="020F0302020204030204" pitchFamily="34" charset="0"/>
                <a:cs typeface="Calibri Light" panose="020F0302020204030204" pitchFamily="34" charset="0"/>
              </a:rPr>
              <a:t>Front-end</a:t>
            </a:r>
            <a:endParaRPr lang="en-US" sz="1600" b="1" dirty="0">
              <a:latin typeface="Calibri Light" panose="020F0302020204030204" pitchFamily="34" charset="0"/>
              <a:cs typeface="Calibri Light" panose="020F0302020204030204" pitchFamily="34" charset="0"/>
            </a:endParaRPr>
          </a:p>
        </p:txBody>
      </p:sp>
      <p:sp>
        <p:nvSpPr>
          <p:cNvPr id="85" name="TextBox 84">
            <a:extLst>
              <a:ext uri="{FF2B5EF4-FFF2-40B4-BE49-F238E27FC236}">
                <a16:creationId xmlns:a16="http://schemas.microsoft.com/office/drawing/2014/main" id="{B8D88FAB-3A20-55DF-5329-C861D1565DB8}"/>
              </a:ext>
            </a:extLst>
          </p:cNvPr>
          <p:cNvSpPr txBox="1"/>
          <p:nvPr/>
        </p:nvSpPr>
        <p:spPr>
          <a:xfrm>
            <a:off x="4765108" y="4586685"/>
            <a:ext cx="635567" cy="307777"/>
          </a:xfrm>
          <a:prstGeom prst="rect">
            <a:avLst/>
          </a:prstGeom>
          <a:noFill/>
        </p:spPr>
        <p:txBody>
          <a:bodyPr wrap="square" rtlCol="0">
            <a:spAutoFit/>
          </a:bodyPr>
          <a:lstStyle/>
          <a:p>
            <a:r>
              <a:rPr lang="pl-PL" sz="1400" i="1" dirty="0">
                <a:solidFill>
                  <a:schemeClr val="bg1">
                    <a:lumMod val="50000"/>
                  </a:schemeClr>
                </a:solidFill>
                <a:latin typeface="Calibri Light" panose="020F0302020204030204" pitchFamily="34" charset="0"/>
                <a:cs typeface="Calibri Light" panose="020F0302020204030204" pitchFamily="34" charset="0"/>
              </a:rPr>
              <a:t>React</a:t>
            </a:r>
            <a:endParaRPr lang="en-US" sz="1400" i="1" dirty="0">
              <a:solidFill>
                <a:schemeClr val="bg1">
                  <a:lumMod val="50000"/>
                </a:schemeClr>
              </a:solidFill>
              <a:latin typeface="Calibri Light" panose="020F0302020204030204" pitchFamily="34" charset="0"/>
              <a:cs typeface="Calibri Light" panose="020F0302020204030204" pitchFamily="34" charset="0"/>
            </a:endParaRPr>
          </a:p>
        </p:txBody>
      </p:sp>
      <p:pic>
        <p:nvPicPr>
          <p:cNvPr id="89" name="Graphic 88" descr="Server">
            <a:extLst>
              <a:ext uri="{FF2B5EF4-FFF2-40B4-BE49-F238E27FC236}">
                <a16:creationId xmlns:a16="http://schemas.microsoft.com/office/drawing/2014/main" id="{53C2590A-D74C-A1CC-5679-E125D9CCCC7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94016" y="4178187"/>
            <a:ext cx="914400" cy="914400"/>
          </a:xfrm>
          <a:prstGeom prst="rect">
            <a:avLst/>
          </a:prstGeom>
        </p:spPr>
      </p:pic>
      <p:sp>
        <p:nvSpPr>
          <p:cNvPr id="1027" name="TextBox 1026">
            <a:extLst>
              <a:ext uri="{FF2B5EF4-FFF2-40B4-BE49-F238E27FC236}">
                <a16:creationId xmlns:a16="http://schemas.microsoft.com/office/drawing/2014/main" id="{41512A8C-12A5-1F3F-44FA-30086B98DBA5}"/>
              </a:ext>
            </a:extLst>
          </p:cNvPr>
          <p:cNvSpPr txBox="1"/>
          <p:nvPr/>
        </p:nvSpPr>
        <p:spPr>
          <a:xfrm>
            <a:off x="8524393" y="6176271"/>
            <a:ext cx="1017273" cy="338554"/>
          </a:xfrm>
          <a:prstGeom prst="rect">
            <a:avLst/>
          </a:prstGeom>
          <a:noFill/>
        </p:spPr>
        <p:txBody>
          <a:bodyPr wrap="square" rtlCol="0">
            <a:spAutoFit/>
          </a:bodyPr>
          <a:lstStyle/>
          <a:p>
            <a:r>
              <a:rPr lang="pl-PL" sz="1600" b="1" dirty="0">
                <a:latin typeface="Calibri Light" panose="020F0302020204030204" pitchFamily="34" charset="0"/>
                <a:cs typeface="Calibri Light" panose="020F0302020204030204" pitchFamily="34" charset="0"/>
              </a:rPr>
              <a:t>Back-end</a:t>
            </a:r>
            <a:endParaRPr lang="en-US" sz="1600" b="1" dirty="0">
              <a:latin typeface="Calibri Light" panose="020F0302020204030204" pitchFamily="34" charset="0"/>
              <a:cs typeface="Calibri Light" panose="020F0302020204030204" pitchFamily="34" charset="0"/>
            </a:endParaRPr>
          </a:p>
        </p:txBody>
      </p:sp>
      <p:cxnSp>
        <p:nvCxnSpPr>
          <p:cNvPr id="1029" name="Straight Arrow Connector 1028">
            <a:extLst>
              <a:ext uri="{FF2B5EF4-FFF2-40B4-BE49-F238E27FC236}">
                <a16:creationId xmlns:a16="http://schemas.microsoft.com/office/drawing/2014/main" id="{432D11EC-9AEE-A1C5-69B2-03FA06F05C55}"/>
              </a:ext>
            </a:extLst>
          </p:cNvPr>
          <p:cNvCxnSpPr>
            <a:cxnSpLocks/>
          </p:cNvCxnSpPr>
          <p:nvPr/>
        </p:nvCxnSpPr>
        <p:spPr>
          <a:xfrm>
            <a:off x="5810380" y="4476602"/>
            <a:ext cx="8566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1" name="Straight Arrow Connector 1030">
            <a:extLst>
              <a:ext uri="{FF2B5EF4-FFF2-40B4-BE49-F238E27FC236}">
                <a16:creationId xmlns:a16="http://schemas.microsoft.com/office/drawing/2014/main" id="{0D35B0A5-5EB8-549E-E69C-D31B1F7E6831}"/>
              </a:ext>
            </a:extLst>
          </p:cNvPr>
          <p:cNvCxnSpPr>
            <a:cxnSpLocks/>
          </p:cNvCxnSpPr>
          <p:nvPr/>
        </p:nvCxnSpPr>
        <p:spPr>
          <a:xfrm flipH="1">
            <a:off x="5812821" y="4616616"/>
            <a:ext cx="854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8" name="TextBox 1037">
            <a:extLst>
              <a:ext uri="{FF2B5EF4-FFF2-40B4-BE49-F238E27FC236}">
                <a16:creationId xmlns:a16="http://schemas.microsoft.com/office/drawing/2014/main" id="{98CBC124-97F5-F788-DA2E-42AC6CD2F651}"/>
              </a:ext>
            </a:extLst>
          </p:cNvPr>
          <p:cNvSpPr txBox="1"/>
          <p:nvPr/>
        </p:nvSpPr>
        <p:spPr>
          <a:xfrm>
            <a:off x="7233056" y="5092587"/>
            <a:ext cx="775360" cy="307777"/>
          </a:xfrm>
          <a:prstGeom prst="rect">
            <a:avLst/>
          </a:prstGeom>
          <a:noFill/>
        </p:spPr>
        <p:txBody>
          <a:bodyPr wrap="square" rtlCol="0">
            <a:spAutoFit/>
          </a:bodyPr>
          <a:lstStyle/>
          <a:p>
            <a:r>
              <a:rPr lang="pl-PL" sz="1400" i="1" dirty="0">
                <a:solidFill>
                  <a:schemeClr val="bg1">
                    <a:lumMod val="50000"/>
                  </a:schemeClr>
                </a:solidFill>
                <a:latin typeface="Calibri Light" panose="020F0302020204030204" pitchFamily="34" charset="0"/>
                <a:cs typeface="Calibri Light" panose="020F0302020204030204" pitchFamily="34" charset="0"/>
              </a:rPr>
              <a:t>Python</a:t>
            </a:r>
            <a:endParaRPr lang="en-US" sz="1400" i="1" dirty="0">
              <a:solidFill>
                <a:schemeClr val="bg1">
                  <a:lumMod val="50000"/>
                </a:schemeClr>
              </a:solidFill>
              <a:latin typeface="Calibri Light" panose="020F0302020204030204" pitchFamily="34" charset="0"/>
              <a:cs typeface="Calibri Light" panose="020F0302020204030204" pitchFamily="34" charset="0"/>
            </a:endParaRPr>
          </a:p>
        </p:txBody>
      </p:sp>
      <p:sp>
        <p:nvSpPr>
          <p:cNvPr id="1039" name="TextBox 1038">
            <a:extLst>
              <a:ext uri="{FF2B5EF4-FFF2-40B4-BE49-F238E27FC236}">
                <a16:creationId xmlns:a16="http://schemas.microsoft.com/office/drawing/2014/main" id="{2961248F-9C88-24B8-7D28-E517B851C9F3}"/>
              </a:ext>
            </a:extLst>
          </p:cNvPr>
          <p:cNvSpPr txBox="1"/>
          <p:nvPr/>
        </p:nvSpPr>
        <p:spPr>
          <a:xfrm>
            <a:off x="9397070" y="4008910"/>
            <a:ext cx="1521891" cy="338554"/>
          </a:xfrm>
          <a:prstGeom prst="rect">
            <a:avLst/>
          </a:prstGeom>
          <a:noFill/>
        </p:spPr>
        <p:txBody>
          <a:bodyPr wrap="square" rtlCol="0">
            <a:spAutoFit/>
          </a:bodyPr>
          <a:lstStyle/>
          <a:p>
            <a:r>
              <a:rPr lang="pl-PL" sz="1600" dirty="0">
                <a:solidFill>
                  <a:schemeClr val="bg1">
                    <a:lumMod val="50000"/>
                  </a:schemeClr>
                </a:solidFill>
                <a:latin typeface="Calibri Light" panose="020F0302020204030204" pitchFamily="34" charset="0"/>
                <a:cs typeface="Calibri Light" panose="020F0302020204030204" pitchFamily="34" charset="0"/>
              </a:rPr>
              <a:t>Vertex AI</a:t>
            </a:r>
            <a:endParaRPr lang="en-US" sz="1600" dirty="0">
              <a:solidFill>
                <a:schemeClr val="bg1">
                  <a:lumMod val="50000"/>
                </a:schemeClr>
              </a:solidFill>
              <a:latin typeface="Calibri Light" panose="020F0302020204030204" pitchFamily="34" charset="0"/>
              <a:cs typeface="Calibri Light" panose="020F0302020204030204" pitchFamily="34" charset="0"/>
            </a:endParaRPr>
          </a:p>
        </p:txBody>
      </p:sp>
      <p:sp>
        <p:nvSpPr>
          <p:cNvPr id="1041" name="TextBox 1040">
            <a:extLst>
              <a:ext uri="{FF2B5EF4-FFF2-40B4-BE49-F238E27FC236}">
                <a16:creationId xmlns:a16="http://schemas.microsoft.com/office/drawing/2014/main" id="{7519D535-D386-EA59-76FF-D4911BF49C8C}"/>
              </a:ext>
            </a:extLst>
          </p:cNvPr>
          <p:cNvSpPr txBox="1"/>
          <p:nvPr/>
        </p:nvSpPr>
        <p:spPr>
          <a:xfrm>
            <a:off x="8530803" y="3557452"/>
            <a:ext cx="540442" cy="307777"/>
          </a:xfrm>
          <a:prstGeom prst="rect">
            <a:avLst/>
          </a:prstGeom>
          <a:noFill/>
        </p:spPr>
        <p:txBody>
          <a:bodyPr wrap="square" rtlCol="0">
            <a:spAutoFit/>
          </a:bodyPr>
          <a:lstStyle/>
          <a:p>
            <a:r>
              <a:rPr lang="pl-PL" sz="1400" i="1" dirty="0">
                <a:solidFill>
                  <a:schemeClr val="bg1">
                    <a:lumMod val="50000"/>
                  </a:schemeClr>
                </a:solidFill>
                <a:latin typeface="Calibri Light" panose="020F0302020204030204" pitchFamily="34" charset="0"/>
                <a:cs typeface="Calibri Light" panose="020F0302020204030204" pitchFamily="34" charset="0"/>
              </a:rPr>
              <a:t>API</a:t>
            </a:r>
            <a:endParaRPr lang="en-US" sz="1400" i="1" dirty="0">
              <a:solidFill>
                <a:schemeClr val="bg1">
                  <a:lumMod val="50000"/>
                </a:schemeClr>
              </a:solidFill>
              <a:latin typeface="Calibri Light" panose="020F0302020204030204" pitchFamily="34" charset="0"/>
              <a:cs typeface="Calibri Light" panose="020F0302020204030204" pitchFamily="34" charset="0"/>
            </a:endParaRPr>
          </a:p>
        </p:txBody>
      </p:sp>
      <p:sp>
        <p:nvSpPr>
          <p:cNvPr id="1042" name="TextBox 1041">
            <a:extLst>
              <a:ext uri="{FF2B5EF4-FFF2-40B4-BE49-F238E27FC236}">
                <a16:creationId xmlns:a16="http://schemas.microsoft.com/office/drawing/2014/main" id="{C3C73C31-1F78-D41B-D069-5D5C5B6F698F}"/>
              </a:ext>
            </a:extLst>
          </p:cNvPr>
          <p:cNvSpPr txBox="1"/>
          <p:nvPr/>
        </p:nvSpPr>
        <p:spPr>
          <a:xfrm>
            <a:off x="8575389" y="4789344"/>
            <a:ext cx="540442" cy="307777"/>
          </a:xfrm>
          <a:prstGeom prst="rect">
            <a:avLst/>
          </a:prstGeom>
          <a:noFill/>
        </p:spPr>
        <p:txBody>
          <a:bodyPr wrap="square" rtlCol="0">
            <a:spAutoFit/>
          </a:bodyPr>
          <a:lstStyle/>
          <a:p>
            <a:r>
              <a:rPr lang="pl-PL" sz="1400" i="1" dirty="0">
                <a:solidFill>
                  <a:schemeClr val="bg1">
                    <a:lumMod val="50000"/>
                  </a:schemeClr>
                </a:solidFill>
                <a:latin typeface="Calibri Light" panose="020F0302020204030204" pitchFamily="34" charset="0"/>
                <a:cs typeface="Calibri Light" panose="020F0302020204030204" pitchFamily="34" charset="0"/>
              </a:rPr>
              <a:t>API</a:t>
            </a:r>
            <a:endParaRPr lang="en-US" sz="1400" i="1" dirty="0">
              <a:solidFill>
                <a:schemeClr val="bg1">
                  <a:lumMod val="50000"/>
                </a:schemeClr>
              </a:solidFill>
              <a:latin typeface="Calibri Light" panose="020F0302020204030204" pitchFamily="34" charset="0"/>
              <a:cs typeface="Calibri Light" panose="020F0302020204030204" pitchFamily="34" charset="0"/>
            </a:endParaRPr>
          </a:p>
        </p:txBody>
      </p:sp>
      <p:sp>
        <p:nvSpPr>
          <p:cNvPr id="1047" name="Rectangle: Rounded Corners 1046">
            <a:extLst>
              <a:ext uri="{FF2B5EF4-FFF2-40B4-BE49-F238E27FC236}">
                <a16:creationId xmlns:a16="http://schemas.microsoft.com/office/drawing/2014/main" id="{A6EF54D8-0AC8-4A38-B169-82BF78A5005F}"/>
              </a:ext>
            </a:extLst>
          </p:cNvPr>
          <p:cNvSpPr/>
          <p:nvPr/>
        </p:nvSpPr>
        <p:spPr>
          <a:xfrm>
            <a:off x="6815347" y="2838595"/>
            <a:ext cx="4214695" cy="3676230"/>
          </a:xfrm>
          <a:prstGeom prst="roundRect">
            <a:avLst/>
          </a:prstGeom>
          <a:solidFill>
            <a:schemeClr val="accent1">
              <a:alpha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52737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E30463-8818-78B8-293F-12F7117E7E68}"/>
              </a:ext>
            </a:extLst>
          </p:cNvPr>
          <p:cNvPicPr>
            <a:picLocks noChangeAspect="1"/>
          </p:cNvPicPr>
          <p:nvPr/>
        </p:nvPicPr>
        <p:blipFill>
          <a:blip r:embed="rId2"/>
          <a:stretch>
            <a:fillRect/>
          </a:stretch>
        </p:blipFill>
        <p:spPr>
          <a:xfrm>
            <a:off x="2858760" y="0"/>
            <a:ext cx="6474480" cy="6858000"/>
          </a:xfrm>
          <a:prstGeom prst="rect">
            <a:avLst/>
          </a:prstGeom>
        </p:spPr>
      </p:pic>
    </p:spTree>
    <p:extLst>
      <p:ext uri="{BB962C8B-B14F-4D97-AF65-F5344CB8AC3E}">
        <p14:creationId xmlns:p14="http://schemas.microsoft.com/office/powerpoint/2010/main" val="3460683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C8C1C1-C501-F9B1-9689-39BA50F91C7D}"/>
              </a:ext>
            </a:extLst>
          </p:cNvPr>
          <p:cNvPicPr>
            <a:picLocks noChangeAspect="1"/>
          </p:cNvPicPr>
          <p:nvPr/>
        </p:nvPicPr>
        <p:blipFill>
          <a:blip r:embed="rId2"/>
          <a:stretch>
            <a:fillRect/>
          </a:stretch>
        </p:blipFill>
        <p:spPr>
          <a:xfrm>
            <a:off x="6016852" y="0"/>
            <a:ext cx="5864152" cy="6858000"/>
          </a:xfrm>
          <a:prstGeom prst="rect">
            <a:avLst/>
          </a:prstGeom>
        </p:spPr>
      </p:pic>
      <p:pic>
        <p:nvPicPr>
          <p:cNvPr id="8" name="Picture 7">
            <a:extLst>
              <a:ext uri="{FF2B5EF4-FFF2-40B4-BE49-F238E27FC236}">
                <a16:creationId xmlns:a16="http://schemas.microsoft.com/office/drawing/2014/main" id="{3E1078C0-E589-73C3-BBD1-E836D85A3CBB}"/>
              </a:ext>
            </a:extLst>
          </p:cNvPr>
          <p:cNvPicPr>
            <a:picLocks noChangeAspect="1"/>
          </p:cNvPicPr>
          <p:nvPr/>
        </p:nvPicPr>
        <p:blipFill>
          <a:blip r:embed="rId3"/>
          <a:stretch>
            <a:fillRect/>
          </a:stretch>
        </p:blipFill>
        <p:spPr>
          <a:xfrm>
            <a:off x="310996" y="0"/>
            <a:ext cx="5664956" cy="6858000"/>
          </a:xfrm>
          <a:prstGeom prst="rect">
            <a:avLst/>
          </a:prstGeom>
        </p:spPr>
      </p:pic>
    </p:spTree>
    <p:extLst>
      <p:ext uri="{BB962C8B-B14F-4D97-AF65-F5344CB8AC3E}">
        <p14:creationId xmlns:p14="http://schemas.microsoft.com/office/powerpoint/2010/main" val="7210388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person with bookbag staring out over the mountains">
            <a:extLst>
              <a:ext uri="{FF2B5EF4-FFF2-40B4-BE49-F238E27FC236}">
                <a16:creationId xmlns:a16="http://schemas.microsoft.com/office/drawing/2014/main" id="{F7E855DA-119B-A199-1F58-2779DAB3B23D}"/>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artisticGlowEdges trans="33000" smoothness="1"/>
                    </a14:imgEffect>
                  </a14:imgLayer>
                </a14:imgProps>
              </a:ext>
              <a:ext uri="{28A0092B-C50C-407E-A947-70E740481C1C}">
                <a14:useLocalDpi xmlns:a14="http://schemas.microsoft.com/office/drawing/2010/main"/>
              </a:ext>
            </a:extLst>
          </a:blip>
          <a:srcRect/>
          <a:stretch/>
        </p:blipFill>
        <p:spPr>
          <a:xfrm>
            <a:off x="-258" y="10"/>
            <a:ext cx="12191999" cy="6859300"/>
          </a:xfrm>
          <a:prstGeom prst="rect">
            <a:avLst/>
          </a:prstGeom>
        </p:spPr>
      </p:pic>
      <p:sp>
        <p:nvSpPr>
          <p:cNvPr id="8" name="Title 1">
            <a:extLst>
              <a:ext uri="{FF2B5EF4-FFF2-40B4-BE49-F238E27FC236}">
                <a16:creationId xmlns:a16="http://schemas.microsoft.com/office/drawing/2014/main" id="{2C883DDA-B303-D3C0-1D22-4B3919FECD09}"/>
              </a:ext>
            </a:extLst>
          </p:cNvPr>
          <p:cNvSpPr txBox="1">
            <a:spLocks/>
          </p:cNvSpPr>
          <p:nvPr/>
        </p:nvSpPr>
        <p:spPr>
          <a:xfrm>
            <a:off x="370480" y="232983"/>
            <a:ext cx="6176776" cy="76126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pl-PL" dirty="0">
                <a:latin typeface="Constantia" panose="02030602050306030303" pitchFamily="18" charset="0"/>
              </a:rPr>
              <a:t>Business perspective</a:t>
            </a:r>
            <a:endParaRPr lang="en-US" dirty="0">
              <a:latin typeface="Constantia" panose="02030602050306030303" pitchFamily="18" charset="0"/>
            </a:endParaRPr>
          </a:p>
        </p:txBody>
      </p:sp>
      <p:sp>
        <p:nvSpPr>
          <p:cNvPr id="9" name="Content Placeholder 4">
            <a:extLst>
              <a:ext uri="{FF2B5EF4-FFF2-40B4-BE49-F238E27FC236}">
                <a16:creationId xmlns:a16="http://schemas.microsoft.com/office/drawing/2014/main" id="{5CBBCFDF-C2FB-A83A-4864-26EC0B8C7BAF}"/>
              </a:ext>
            </a:extLst>
          </p:cNvPr>
          <p:cNvSpPr txBox="1">
            <a:spLocks/>
          </p:cNvSpPr>
          <p:nvPr/>
        </p:nvSpPr>
        <p:spPr>
          <a:xfrm>
            <a:off x="271613" y="1240653"/>
            <a:ext cx="6881704" cy="2492851"/>
          </a:xfrm>
          <a:prstGeom prst="rect">
            <a:avLst/>
          </a:prstGeom>
        </p:spPr>
        <p:txBody>
          <a:bodyPr vert="horz" lIns="91440" tIns="45720" rIns="91440" bIns="45720" rtlCol="0">
            <a:normAutofit/>
          </a:bodyPr>
          <a:lstStyle>
            <a:lvl1pPr marL="0" indent="0" algn="r" defTabSz="914400" rtl="0" eaLnBrk="1" latinLnBrk="0" hangingPunct="1">
              <a:lnSpc>
                <a:spcPct val="112000"/>
              </a:lnSpc>
              <a:spcBef>
                <a:spcPts val="0"/>
              </a:spcBef>
              <a:spcAft>
                <a:spcPts val="0"/>
              </a:spcAft>
              <a:buFont typeface="Franklin Gothic Book" panose="020B0503020102020204" pitchFamily="34" charset="0"/>
              <a:buNone/>
              <a:defRPr sz="240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i="1" kern="1200" baseline="0">
                <a:solidFill>
                  <a:schemeClr val="tx1">
                    <a:tint val="75000"/>
                  </a:schemeClr>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kern="1200" baseline="0">
                <a:solidFill>
                  <a:schemeClr val="tx1">
                    <a:tint val="75000"/>
                  </a:schemeClr>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1">
                    <a:tint val="75000"/>
                  </a:schemeClr>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1">
                    <a:tint val="75000"/>
                  </a:schemeClr>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1">
                    <a:tint val="75000"/>
                  </a:schemeClr>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1">
                    <a:tint val="75000"/>
                  </a:schemeClr>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i="1" kern="1200" baseline="0">
                <a:solidFill>
                  <a:schemeClr val="tx1">
                    <a:tint val="75000"/>
                  </a:schemeClr>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kern="1200" baseline="0">
                <a:solidFill>
                  <a:schemeClr val="tx1">
                    <a:tint val="75000"/>
                  </a:schemeClr>
                </a:solidFill>
                <a:latin typeface="+mn-lt"/>
                <a:ea typeface="+mn-ea"/>
                <a:cs typeface="+mn-cs"/>
              </a:defRPr>
            </a:lvl9pPr>
          </a:lstStyle>
          <a:p>
            <a:endParaRPr lang="en-US" dirty="0">
              <a:latin typeface="Constantia" panose="02030602050306030303" pitchFamily="18" charset="0"/>
            </a:endParaRPr>
          </a:p>
        </p:txBody>
      </p:sp>
      <p:sp>
        <p:nvSpPr>
          <p:cNvPr id="11" name="TextBox 10">
            <a:extLst>
              <a:ext uri="{FF2B5EF4-FFF2-40B4-BE49-F238E27FC236}">
                <a16:creationId xmlns:a16="http://schemas.microsoft.com/office/drawing/2014/main" id="{8A7F96BA-510F-3C1A-B765-FA2ADA1EB184}"/>
              </a:ext>
            </a:extLst>
          </p:cNvPr>
          <p:cNvSpPr txBox="1"/>
          <p:nvPr/>
        </p:nvSpPr>
        <p:spPr>
          <a:xfrm>
            <a:off x="385737" y="1259703"/>
            <a:ext cx="8792570" cy="3970318"/>
          </a:xfrm>
          <a:prstGeom prst="rect">
            <a:avLst/>
          </a:prstGeom>
          <a:noFill/>
        </p:spPr>
        <p:txBody>
          <a:bodyPr wrap="square">
            <a:spAutoFit/>
          </a:bodyPr>
          <a:lstStyle/>
          <a:p>
            <a:r>
              <a:rPr lang="pl-PL" dirty="0">
                <a:latin typeface="Constantia" panose="02030602050306030303" pitchFamily="18" charset="0"/>
              </a:rPr>
              <a:t>G</a:t>
            </a:r>
            <a:r>
              <a:rPr lang="en-US" dirty="0">
                <a:latin typeface="Constantia" panose="02030602050306030303" pitchFamily="18" charset="0"/>
              </a:rPr>
              <a:t>rowing interest among users in the quality, simplicity, and personalized nature of recommended attractions will lead to collaborations with service providers seeking to expand their reach and visibility in the tourism industry. </a:t>
            </a:r>
            <a:endParaRPr lang="pl-PL" dirty="0">
              <a:latin typeface="Constantia" panose="02030602050306030303" pitchFamily="18" charset="0"/>
            </a:endParaRPr>
          </a:p>
          <a:p>
            <a:endParaRPr lang="pl-PL" dirty="0">
              <a:latin typeface="Constantia" panose="02030602050306030303" pitchFamily="18" charset="0"/>
            </a:endParaRPr>
          </a:p>
          <a:p>
            <a:endParaRPr lang="pl-PL" dirty="0">
              <a:latin typeface="Constantia" panose="02030602050306030303" pitchFamily="18" charset="0"/>
            </a:endParaRPr>
          </a:p>
          <a:p>
            <a:r>
              <a:rPr lang="pl-PL" dirty="0">
                <a:latin typeface="Constantia" panose="02030602050306030303" pitchFamily="18" charset="0"/>
              </a:rPr>
              <a:t>I</a:t>
            </a:r>
            <a:r>
              <a:rPr lang="en-US" dirty="0">
                <a:latin typeface="Constantia" panose="02030602050306030303" pitchFamily="18" charset="0"/>
              </a:rPr>
              <a:t>ncreasing user base and the rating system for proposed attractions</a:t>
            </a:r>
            <a:r>
              <a:rPr lang="pl-PL" dirty="0">
                <a:latin typeface="Constantia" panose="02030602050306030303" pitchFamily="18" charset="0"/>
              </a:rPr>
              <a:t> </a:t>
            </a:r>
            <a:r>
              <a:rPr lang="en-US" dirty="0">
                <a:latin typeface="Constantia" panose="02030602050306030303" pitchFamily="18" charset="0"/>
              </a:rPr>
              <a:t>will allow for the continuous development of the product, incorporating a more accurate model for generating preferred tours. This growth will be fueled by new users and an information collection system that gathers preferences specific to the tourism industry. </a:t>
            </a:r>
            <a:endParaRPr lang="pl-PL" dirty="0">
              <a:latin typeface="Constantia" panose="02030602050306030303" pitchFamily="18" charset="0"/>
            </a:endParaRPr>
          </a:p>
          <a:p>
            <a:endParaRPr lang="pl-PL" dirty="0">
              <a:latin typeface="Constantia" panose="02030602050306030303" pitchFamily="18" charset="0"/>
            </a:endParaRPr>
          </a:p>
          <a:p>
            <a:endParaRPr lang="pl-PL" dirty="0">
              <a:latin typeface="Constantia" panose="02030602050306030303" pitchFamily="18" charset="0"/>
            </a:endParaRPr>
          </a:p>
          <a:p>
            <a:r>
              <a:rPr lang="en-US" dirty="0">
                <a:latin typeface="Constantia" panose="02030602050306030303" pitchFamily="18" charset="0"/>
              </a:rPr>
              <a:t>The acquired information will enable us to gain deeper insights into the tourism market, thereby attracting entrepreneurs eager to grow their businesses based on our insights and the expanding user base.</a:t>
            </a:r>
          </a:p>
        </p:txBody>
      </p:sp>
      <p:pic>
        <p:nvPicPr>
          <p:cNvPr id="15" name="Graphic 14" descr="Business Growth">
            <a:extLst>
              <a:ext uri="{FF2B5EF4-FFF2-40B4-BE49-F238E27FC236}">
                <a16:creationId xmlns:a16="http://schemas.microsoft.com/office/drawing/2014/main" id="{37B27480-6734-65A5-F414-FB7731DD84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45317" y="1240653"/>
            <a:ext cx="1103607" cy="1103607"/>
          </a:xfrm>
          <a:prstGeom prst="rect">
            <a:avLst/>
          </a:prstGeom>
        </p:spPr>
      </p:pic>
      <p:pic>
        <p:nvPicPr>
          <p:cNvPr id="24" name="Graphic 23" descr="Bar chart">
            <a:extLst>
              <a:ext uri="{FF2B5EF4-FFF2-40B4-BE49-F238E27FC236}">
                <a16:creationId xmlns:a16="http://schemas.microsoft.com/office/drawing/2014/main" id="{934E6436-3019-3F15-28DA-2D17EBA7785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84064" y="2685755"/>
            <a:ext cx="914400" cy="914400"/>
          </a:xfrm>
          <a:prstGeom prst="rect">
            <a:avLst/>
          </a:prstGeom>
        </p:spPr>
      </p:pic>
      <p:pic>
        <p:nvPicPr>
          <p:cNvPr id="19" name="Graphic 18" descr="Magnifying glass">
            <a:extLst>
              <a:ext uri="{FF2B5EF4-FFF2-40B4-BE49-F238E27FC236}">
                <a16:creationId xmlns:a16="http://schemas.microsoft.com/office/drawing/2014/main" id="{2769BCB1-E41A-6BAA-2FD6-9B3F7E924F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18085" y="3048997"/>
            <a:ext cx="684507" cy="684507"/>
          </a:xfrm>
          <a:prstGeom prst="rect">
            <a:avLst/>
          </a:prstGeom>
        </p:spPr>
      </p:pic>
      <p:pic>
        <p:nvPicPr>
          <p:cNvPr id="26" name="Graphic 25" descr="Dollar">
            <a:extLst>
              <a:ext uri="{FF2B5EF4-FFF2-40B4-BE49-F238E27FC236}">
                <a16:creationId xmlns:a16="http://schemas.microsoft.com/office/drawing/2014/main" id="{759E82DF-A797-21F1-0F8D-CD7D010F95C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84064" y="4191000"/>
            <a:ext cx="914400" cy="914400"/>
          </a:xfrm>
          <a:prstGeom prst="rect">
            <a:avLst/>
          </a:prstGeom>
        </p:spPr>
      </p:pic>
    </p:spTree>
    <p:extLst>
      <p:ext uri="{BB962C8B-B14F-4D97-AF65-F5344CB8AC3E}">
        <p14:creationId xmlns:p14="http://schemas.microsoft.com/office/powerpoint/2010/main" val="1050355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B221945-B171-5D0C-3A60-D31F3FD0B7D5}"/>
              </a:ext>
            </a:extLst>
          </p:cNvPr>
          <p:cNvSpPr txBox="1">
            <a:spLocks/>
          </p:cNvSpPr>
          <p:nvPr/>
        </p:nvSpPr>
        <p:spPr>
          <a:xfrm>
            <a:off x="980080" y="182147"/>
            <a:ext cx="6176776" cy="76126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pl-PL" dirty="0" err="1">
                <a:latin typeface="Constantia" panose="02030602050306030303" pitchFamily="18" charset="0"/>
              </a:rPr>
              <a:t>Future</a:t>
            </a:r>
            <a:r>
              <a:rPr lang="pl-PL" dirty="0">
                <a:latin typeface="Constantia" panose="02030602050306030303" pitchFamily="18" charset="0"/>
              </a:rPr>
              <a:t> developments</a:t>
            </a:r>
            <a:endParaRPr lang="en-US" dirty="0">
              <a:latin typeface="Constantia" panose="02030602050306030303" pitchFamily="18" charset="0"/>
            </a:endParaRPr>
          </a:p>
        </p:txBody>
      </p:sp>
      <p:sp>
        <p:nvSpPr>
          <p:cNvPr id="10" name="TextBox 9">
            <a:extLst>
              <a:ext uri="{FF2B5EF4-FFF2-40B4-BE49-F238E27FC236}">
                <a16:creationId xmlns:a16="http://schemas.microsoft.com/office/drawing/2014/main" id="{A2460528-9AC7-10A5-0CDA-00048E612457}"/>
              </a:ext>
            </a:extLst>
          </p:cNvPr>
          <p:cNvSpPr txBox="1"/>
          <p:nvPr/>
        </p:nvSpPr>
        <p:spPr>
          <a:xfrm>
            <a:off x="1056280" y="1137208"/>
            <a:ext cx="10802345" cy="2625167"/>
          </a:xfrm>
          <a:prstGeom prst="rect">
            <a:avLst/>
          </a:prstGeom>
        </p:spPr>
        <p:txBody>
          <a:bodyPr>
            <a:noAutofit/>
          </a:bodyPr>
          <a:lstStyle>
            <a:defPPr>
              <a:defRPr lang="en-US"/>
            </a:defPPr>
            <a:lvl1pPr indent="0" defTabSz="914400">
              <a:lnSpc>
                <a:spcPct val="94000"/>
              </a:lnSpc>
              <a:spcBef>
                <a:spcPts val="1000"/>
              </a:spcBef>
              <a:spcAft>
                <a:spcPts val="200"/>
              </a:spcAft>
              <a:buFont typeface="Franklin Gothic Book" panose="020B0503020102020204" pitchFamily="34" charset="0"/>
              <a:buNone/>
              <a:defRPr sz="2000" baseline="0">
                <a:solidFill>
                  <a:schemeClr val="tx2"/>
                </a:solidFill>
                <a:latin typeface="Constantia" panose="02030602050306030303" pitchFamily="18" charset="0"/>
              </a:defRPr>
            </a:lvl1pPr>
            <a:lvl2pPr marL="914400" indent="-384048" defTabSz="914400">
              <a:lnSpc>
                <a:spcPct val="94000"/>
              </a:lnSpc>
              <a:spcBef>
                <a:spcPts val="500"/>
              </a:spcBef>
              <a:spcAft>
                <a:spcPts val="200"/>
              </a:spcAft>
              <a:buFont typeface="Franklin Gothic Book" panose="020B0503020102020204" pitchFamily="34" charset="0"/>
              <a:buChar char="–"/>
              <a:defRPr sz="2000" i="1" baseline="0">
                <a:solidFill>
                  <a:schemeClr val="tx2"/>
                </a:solidFill>
              </a:defRPr>
            </a:lvl2pPr>
            <a:lvl3pPr marL="1371600" indent="-384048" defTabSz="914400">
              <a:lnSpc>
                <a:spcPct val="94000"/>
              </a:lnSpc>
              <a:spcBef>
                <a:spcPts val="500"/>
              </a:spcBef>
              <a:spcAft>
                <a:spcPts val="200"/>
              </a:spcAft>
              <a:buFont typeface="Franklin Gothic Book" panose="020B0503020102020204" pitchFamily="34" charset="0"/>
              <a:buChar char="■"/>
              <a:defRPr baseline="0">
                <a:solidFill>
                  <a:schemeClr val="tx2"/>
                </a:solidFill>
              </a:defRPr>
            </a:lvl3pPr>
            <a:lvl4pPr marL="1828800" indent="-384048" defTabSz="914400">
              <a:lnSpc>
                <a:spcPct val="94000"/>
              </a:lnSpc>
              <a:spcBef>
                <a:spcPts val="500"/>
              </a:spcBef>
              <a:spcAft>
                <a:spcPts val="200"/>
              </a:spcAft>
              <a:buFont typeface="Franklin Gothic Book" panose="020B0503020102020204" pitchFamily="34" charset="0"/>
              <a:buChar char="–"/>
              <a:defRPr i="1" baseline="0">
                <a:solidFill>
                  <a:schemeClr val="tx2"/>
                </a:solidFill>
              </a:defRPr>
            </a:lvl4pPr>
            <a:lvl5pPr marL="2286000" indent="-384048" defTabSz="914400">
              <a:lnSpc>
                <a:spcPct val="94000"/>
              </a:lnSpc>
              <a:spcBef>
                <a:spcPts val="500"/>
              </a:spcBef>
              <a:spcAft>
                <a:spcPts val="200"/>
              </a:spcAft>
              <a:buFont typeface="Franklin Gothic Book" panose="020B0503020102020204" pitchFamily="34" charset="0"/>
              <a:buChar char="■"/>
              <a:defRPr sz="1600" baseline="0">
                <a:solidFill>
                  <a:schemeClr val="tx2"/>
                </a:solidFill>
              </a:defRPr>
            </a:lvl5pPr>
            <a:lvl6pPr marL="2743200" indent="-384048" defTabSz="914400">
              <a:lnSpc>
                <a:spcPct val="94000"/>
              </a:lnSpc>
              <a:spcBef>
                <a:spcPts val="500"/>
              </a:spcBef>
              <a:spcAft>
                <a:spcPts val="200"/>
              </a:spcAft>
              <a:buFont typeface="Franklin Gothic Book" panose="020B0503020102020204" pitchFamily="34" charset="0"/>
              <a:buChar char="–"/>
              <a:defRPr sz="1600" i="1" baseline="0">
                <a:solidFill>
                  <a:schemeClr val="tx2"/>
                </a:solidFill>
              </a:defRPr>
            </a:lvl6pPr>
            <a:lvl7pPr marL="3200400" indent="-384048" defTabSz="914400">
              <a:lnSpc>
                <a:spcPct val="94000"/>
              </a:lnSpc>
              <a:spcBef>
                <a:spcPts val="500"/>
              </a:spcBef>
              <a:spcAft>
                <a:spcPts val="200"/>
              </a:spcAft>
              <a:buFont typeface="Franklin Gothic Book" panose="020B0503020102020204" pitchFamily="34" charset="0"/>
              <a:buChar char="■"/>
              <a:defRPr sz="1400" baseline="0">
                <a:solidFill>
                  <a:schemeClr val="tx2"/>
                </a:solidFill>
              </a:defRPr>
            </a:lvl7pPr>
            <a:lvl8pPr marL="3657600" indent="-384048" defTabSz="914400">
              <a:lnSpc>
                <a:spcPct val="94000"/>
              </a:lnSpc>
              <a:spcBef>
                <a:spcPts val="500"/>
              </a:spcBef>
              <a:spcAft>
                <a:spcPts val="200"/>
              </a:spcAft>
              <a:buFont typeface="Franklin Gothic Book" panose="020B0503020102020204" pitchFamily="34" charset="0"/>
              <a:buChar char="–"/>
              <a:defRPr sz="1400" i="1" baseline="0">
                <a:solidFill>
                  <a:schemeClr val="tx2"/>
                </a:solidFill>
              </a:defRPr>
            </a:lvl8pPr>
            <a:lvl9pPr marL="4114800" indent="-384048" defTabSz="914400">
              <a:lnSpc>
                <a:spcPct val="94000"/>
              </a:lnSpc>
              <a:spcBef>
                <a:spcPts val="500"/>
              </a:spcBef>
              <a:spcAft>
                <a:spcPts val="200"/>
              </a:spcAft>
              <a:buFont typeface="Franklin Gothic Book" panose="020B0503020102020204" pitchFamily="34" charset="0"/>
              <a:buChar char="■"/>
              <a:defRPr sz="1400" baseline="0">
                <a:solidFill>
                  <a:schemeClr val="tx2"/>
                </a:solidFill>
              </a:defRPr>
            </a:lvl9pPr>
          </a:lstStyle>
          <a:p>
            <a:endParaRPr lang="pl-PL" sz="1800" dirty="0"/>
          </a:p>
        </p:txBody>
      </p:sp>
      <p:cxnSp>
        <p:nvCxnSpPr>
          <p:cNvPr id="16" name="Straight Arrow Connector 15">
            <a:extLst>
              <a:ext uri="{FF2B5EF4-FFF2-40B4-BE49-F238E27FC236}">
                <a16:creationId xmlns:a16="http://schemas.microsoft.com/office/drawing/2014/main" id="{F71EE18F-F63E-E770-E73E-A2A659FCAE29}"/>
              </a:ext>
            </a:extLst>
          </p:cNvPr>
          <p:cNvCxnSpPr>
            <a:cxnSpLocks/>
          </p:cNvCxnSpPr>
          <p:nvPr/>
        </p:nvCxnSpPr>
        <p:spPr>
          <a:xfrm>
            <a:off x="13997839" y="7613968"/>
            <a:ext cx="221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00D4A0D-EA98-833B-86BC-7527612FF270}"/>
              </a:ext>
            </a:extLst>
          </p:cNvPr>
          <p:cNvSpPr txBox="1"/>
          <p:nvPr/>
        </p:nvSpPr>
        <p:spPr>
          <a:xfrm>
            <a:off x="980080" y="1069330"/>
            <a:ext cx="10802346" cy="5386090"/>
          </a:xfrm>
          <a:prstGeom prst="rect">
            <a:avLst/>
          </a:prstGeom>
          <a:noFill/>
        </p:spPr>
        <p:txBody>
          <a:bodyPr wrap="square">
            <a:spAutoFit/>
          </a:bodyPr>
          <a:lstStyle/>
          <a:p>
            <a:r>
              <a:rPr lang="en-US" sz="1600" b="1" dirty="0">
                <a:latin typeface="Constantia" panose="02030602050306030303" pitchFamily="18" charset="0"/>
              </a:rPr>
              <a:t>User Account Registration</a:t>
            </a:r>
            <a:r>
              <a:rPr lang="pl-PL" sz="1600" dirty="0">
                <a:latin typeface="Constantia" panose="02030602050306030303" pitchFamily="18" charset="0"/>
              </a:rPr>
              <a:t>:</a:t>
            </a:r>
            <a:r>
              <a:rPr lang="en-US" sz="1600" dirty="0">
                <a:latin typeface="Constantia" panose="02030602050306030303" pitchFamily="18" charset="0"/>
              </a:rPr>
              <a:t> Allow users to create an account to store and access their previously generated tours, enabling easy itinerary revision based on preferences and feedback.</a:t>
            </a:r>
          </a:p>
          <a:p>
            <a:endParaRPr lang="en-US" sz="1600" dirty="0">
              <a:latin typeface="Constantia" panose="02030602050306030303" pitchFamily="18" charset="0"/>
            </a:endParaRPr>
          </a:p>
          <a:p>
            <a:r>
              <a:rPr lang="en-US" sz="1600" b="1" dirty="0">
                <a:latin typeface="Constantia" panose="02030602050306030303" pitchFamily="18" charset="0"/>
              </a:rPr>
              <a:t>Feedback Integration</a:t>
            </a:r>
            <a:r>
              <a:rPr lang="en-US" sz="1600" dirty="0">
                <a:latin typeface="Constantia" panose="02030602050306030303" pitchFamily="18" charset="0"/>
              </a:rPr>
              <a:t>: Implement a system for users to provide input and reviews on attractions and tours, leveraging valuable feedback to continuously improve recommendations for more tailored and accurate tours.</a:t>
            </a:r>
          </a:p>
          <a:p>
            <a:endParaRPr lang="en-US" sz="1600" dirty="0">
              <a:latin typeface="Constantia" panose="02030602050306030303" pitchFamily="18" charset="0"/>
            </a:endParaRPr>
          </a:p>
          <a:p>
            <a:r>
              <a:rPr lang="en-US" sz="1600" b="1" dirty="0">
                <a:latin typeface="Constantia" panose="02030602050306030303" pitchFamily="18" charset="0"/>
              </a:rPr>
              <a:t>Accommodation Booking Integration</a:t>
            </a:r>
            <a:r>
              <a:rPr lang="en-US" sz="1600" dirty="0">
                <a:latin typeface="Constantia" panose="02030602050306030303" pitchFamily="18" charset="0"/>
              </a:rPr>
              <a:t>: Partner with accommodation providers for seamless in-app booking, offering users a convenient platform to plan and secure lodging alongside tour planning.</a:t>
            </a:r>
          </a:p>
          <a:p>
            <a:endParaRPr lang="en-US" sz="1600" dirty="0">
              <a:latin typeface="Constantia" panose="02030602050306030303" pitchFamily="18" charset="0"/>
            </a:endParaRPr>
          </a:p>
          <a:p>
            <a:r>
              <a:rPr lang="en-US" sz="1600" b="1" dirty="0">
                <a:latin typeface="Constantia" panose="02030602050306030303" pitchFamily="18" charset="0"/>
              </a:rPr>
              <a:t>Google Maps Integration</a:t>
            </a:r>
            <a:r>
              <a:rPr lang="en-US" sz="1600" dirty="0">
                <a:latin typeface="Constantia" panose="02030602050306030303" pitchFamily="18" charset="0"/>
              </a:rPr>
              <a:t>: Develop a route display within Google Maps, providing detailed directions and real-time updates for smooth navigation between attractions, eliminating the need for multiple apps.</a:t>
            </a:r>
          </a:p>
          <a:p>
            <a:endParaRPr lang="en-US" sz="1600" dirty="0">
              <a:latin typeface="Constantia" panose="02030602050306030303" pitchFamily="18" charset="0"/>
            </a:endParaRPr>
          </a:p>
          <a:p>
            <a:r>
              <a:rPr lang="en-US" sz="1600" b="1" dirty="0">
                <a:latin typeface="Constantia" panose="02030602050306030303" pitchFamily="18" charset="0"/>
              </a:rPr>
              <a:t>Tour Sharing Option</a:t>
            </a:r>
            <a:r>
              <a:rPr lang="en-US" sz="1600" dirty="0">
                <a:latin typeface="Constantia" panose="02030602050306030303" pitchFamily="18" charset="0"/>
              </a:rPr>
              <a:t>: Enable users to share their customized tours with others, fostering collaboration and inspiration through social sharing of curated itineraries.</a:t>
            </a:r>
          </a:p>
          <a:p>
            <a:endParaRPr lang="en-US" sz="1600" dirty="0">
              <a:latin typeface="Constantia" panose="02030602050306030303" pitchFamily="18" charset="0"/>
            </a:endParaRPr>
          </a:p>
          <a:p>
            <a:r>
              <a:rPr lang="en-US" sz="1600" b="1" dirty="0">
                <a:latin typeface="Constantia" panose="02030602050306030303" pitchFamily="18" charset="0"/>
              </a:rPr>
              <a:t>Enhanced Transportation Information</a:t>
            </a:r>
            <a:r>
              <a:rPr lang="en-US" sz="1600" dirty="0">
                <a:latin typeface="Constantia" panose="02030602050306030303" pitchFamily="18" charset="0"/>
              </a:rPr>
              <a:t>: Provide comprehensive transportation details tailored to each tour, including public transportation, private car services, and relevant modes of travel, ensuring seamless travel between attractions.</a:t>
            </a:r>
          </a:p>
          <a:p>
            <a:endParaRPr lang="en-US" sz="1600" dirty="0">
              <a:latin typeface="Constantia" panose="02030602050306030303" pitchFamily="18" charset="0"/>
            </a:endParaRPr>
          </a:p>
          <a:p>
            <a:r>
              <a:rPr lang="en-US" sz="1600" b="1" dirty="0">
                <a:latin typeface="Constantia" panose="02030602050306030303" pitchFamily="18" charset="0"/>
              </a:rPr>
              <a:t>Marketing Campaign and Paid Plans</a:t>
            </a:r>
            <a:r>
              <a:rPr lang="en-US" sz="1600" dirty="0">
                <a:latin typeface="Constantia" panose="02030602050306030303" pitchFamily="18" charset="0"/>
              </a:rPr>
              <a:t>: Launch a targeted marketing campaign for service providers in the tourism industry, fostering collaborations and offering paid plans with added features and benefits to enhance their visibility within the Travel AI platform.</a:t>
            </a:r>
          </a:p>
        </p:txBody>
      </p:sp>
    </p:spTree>
    <p:extLst>
      <p:ext uri="{BB962C8B-B14F-4D97-AF65-F5344CB8AC3E}">
        <p14:creationId xmlns:p14="http://schemas.microsoft.com/office/powerpoint/2010/main" val="610048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Woman carrying briefcase heading down road">
            <a:extLst>
              <a:ext uri="{FF2B5EF4-FFF2-40B4-BE49-F238E27FC236}">
                <a16:creationId xmlns:a16="http://schemas.microsoft.com/office/drawing/2014/main" id="{6BE62510-A175-9D47-9EDF-D9FB6C162C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10"/>
            <a:ext cx="12191980" cy="6859300"/>
          </a:xfrm>
          <a:prstGeom prst="rect">
            <a:avLst/>
          </a:prstGeom>
        </p:spPr>
      </p:pic>
      <p:sp>
        <p:nvSpPr>
          <p:cNvPr id="11" name="Rectangle 10">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15"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3" name="Subtitle 2">
            <a:extLst>
              <a:ext uri="{FF2B5EF4-FFF2-40B4-BE49-F238E27FC236}">
                <a16:creationId xmlns:a16="http://schemas.microsoft.com/office/drawing/2014/main" id="{D698B4E1-5F4F-8E4F-97D2-0176CBCC4A51}"/>
              </a:ext>
            </a:extLst>
          </p:cNvPr>
          <p:cNvSpPr>
            <a:spLocks noGrp="1"/>
          </p:cNvSpPr>
          <p:nvPr>
            <p:ph type="subTitle" idx="1"/>
          </p:nvPr>
        </p:nvSpPr>
        <p:spPr>
          <a:xfrm>
            <a:off x="2679906" y="3956279"/>
            <a:ext cx="6831673" cy="1086237"/>
          </a:xfrm>
        </p:spPr>
        <p:txBody>
          <a:bodyPr>
            <a:normAutofit/>
          </a:bodyPr>
          <a:lstStyle/>
          <a:p>
            <a:r>
              <a:rPr lang="pl-PL" dirty="0">
                <a:solidFill>
                  <a:schemeClr val="bg2"/>
                </a:solidFill>
              </a:rPr>
              <a:t>Team: </a:t>
            </a:r>
            <a:r>
              <a:rPr lang="pl-PL" dirty="0">
                <a:solidFill>
                  <a:schemeClr val="bg2"/>
                </a:solidFill>
                <a:hlinkClick r:id="rId4"/>
              </a:rPr>
              <a:t>https://lablab.ai/event/google-vertex-ai-hackathon/tomekmichal</a:t>
            </a:r>
            <a:endParaRPr lang="en-US" dirty="0">
              <a:solidFill>
                <a:schemeClr val="bg2"/>
              </a:solidFill>
            </a:endParaRPr>
          </a:p>
        </p:txBody>
      </p:sp>
      <p:sp>
        <p:nvSpPr>
          <p:cNvPr id="8" name="TextBox 7">
            <a:extLst>
              <a:ext uri="{FF2B5EF4-FFF2-40B4-BE49-F238E27FC236}">
                <a16:creationId xmlns:a16="http://schemas.microsoft.com/office/drawing/2014/main" id="{1A0CE907-F6F4-0659-4DE5-5A116B971B1D}"/>
              </a:ext>
            </a:extLst>
          </p:cNvPr>
          <p:cNvSpPr txBox="1"/>
          <p:nvPr/>
        </p:nvSpPr>
        <p:spPr>
          <a:xfrm>
            <a:off x="4610100" y="1666804"/>
            <a:ext cx="2971800" cy="769441"/>
          </a:xfrm>
          <a:prstGeom prst="rect">
            <a:avLst/>
          </a:prstGeom>
          <a:noFill/>
        </p:spPr>
        <p:txBody>
          <a:bodyPr wrap="square" rtlCol="0">
            <a:spAutoFit/>
          </a:bodyPr>
          <a:lstStyle/>
          <a:p>
            <a:r>
              <a:rPr lang="pl-PL" sz="4400" dirty="0" err="1">
                <a:solidFill>
                  <a:schemeClr val="bg1"/>
                </a:solidFill>
                <a:latin typeface="Constantia" panose="02030602050306030303" pitchFamily="18" charset="0"/>
              </a:rPr>
              <a:t>Thank</a:t>
            </a:r>
            <a:r>
              <a:rPr lang="pl-PL" sz="4400" dirty="0">
                <a:solidFill>
                  <a:schemeClr val="bg1"/>
                </a:solidFill>
                <a:latin typeface="Constantia" panose="02030602050306030303" pitchFamily="18" charset="0"/>
              </a:rPr>
              <a:t> </a:t>
            </a:r>
            <a:r>
              <a:rPr lang="pl-PL" sz="4400" dirty="0" err="1">
                <a:solidFill>
                  <a:schemeClr val="bg1"/>
                </a:solidFill>
                <a:latin typeface="Constantia" panose="02030602050306030303" pitchFamily="18" charset="0"/>
              </a:rPr>
              <a:t>you</a:t>
            </a:r>
            <a:endParaRPr lang="en-US" sz="4400" dirty="0">
              <a:solidFill>
                <a:schemeClr val="bg1"/>
              </a:solidFill>
              <a:latin typeface="Constantia" panose="02030602050306030303" pitchFamily="18" charset="0"/>
            </a:endParaRPr>
          </a:p>
        </p:txBody>
      </p:sp>
    </p:spTree>
    <p:extLst>
      <p:ext uri="{BB962C8B-B14F-4D97-AF65-F5344CB8AC3E}">
        <p14:creationId xmlns:p14="http://schemas.microsoft.com/office/powerpoint/2010/main" val="179912091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9E48938-CE0A-4976-83E6-A8FD4583CC20}">
  <ds:schemaRefs>
    <ds:schemaRef ds:uri="http://schemas.microsoft.com/sharepoint/v3/contenttype/forms"/>
  </ds:schemaRefs>
</ds:datastoreItem>
</file>

<file path=customXml/itemProps2.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Travel design</Template>
  <TotalTime>306</TotalTime>
  <Words>566</Words>
  <Application>Microsoft Office PowerPoint</Application>
  <PresentationFormat>Widescreen</PresentationFormat>
  <Paragraphs>55</Paragraphs>
  <Slides>9</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Calibri</vt:lpstr>
      <vt:lpstr>Calibri Light</vt:lpstr>
      <vt:lpstr>Constantia</vt:lpstr>
      <vt:lpstr>Franklin Gothic Book</vt:lpstr>
      <vt:lpstr>Segoe UI Light</vt:lpstr>
      <vt:lpstr>Crop</vt:lpstr>
      <vt:lpstr>TRAVEL AI</vt:lpstr>
      <vt:lpstr>Problem</vt:lpstr>
      <vt:lpstr>Meet Travel AI</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 AI</dc:title>
  <dc:creator>Michał Pucci</dc:creator>
  <cp:lastModifiedBy>Michał Pucci</cp:lastModifiedBy>
  <cp:revision>8</cp:revision>
  <dcterms:created xsi:type="dcterms:W3CDTF">2023-07-09T16:31:54Z</dcterms:created>
  <dcterms:modified xsi:type="dcterms:W3CDTF">2023-07-09T21:38:05Z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